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67" d="100"/>
          <a:sy n="67" d="100"/>
        </p:scale>
        <p:origin x="15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20582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532E37C-F94D-416D-ADB4-63510253C632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20583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4BD9747-29A4-4E64-9F50-C736F92449A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149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C1CF470-5199-4A85-A5AE-3DB21ED6D3DA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20787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905C4B2-1281-437D-BFF5-5D66B03B66A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2078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526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9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2099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C483887-342E-40A4-B0DB-5D73EBAC9211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20992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9C4CE92-A182-4578-8651-D1BB8F9AD91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945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259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/>
          <a:lstStyle/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/>
              <a:t>Wages – W-2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/>
              <a:t>Pre-retirement disability funded by employer – considered earned &amp; goes on wages line 7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/>
              <a:t>Interest-1099-INT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/>
              <a:t>Dividends-1099-Div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/>
              <a:t>Capital Gains-1099-B, or 1099-DIV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/>
              <a:t>Pension, Annuities, IRAs–1099-R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/>
              <a:t>Unemployment-1099-G</a:t>
            </a:r>
          </a:p>
          <a:p>
            <a:pPr>
              <a:buFont typeface="Arial" pitchFamily="34" charset="0"/>
              <a:buNone/>
              <a:defRPr/>
            </a:pPr>
            <a:endParaRPr lang="en-US" dirty="0"/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2119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AEF11D8-963A-40D9-839D-286BB5657AB4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21197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702BDAA-C4FA-46AC-8F52-9E553B7B4440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681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Qualified scholarships, fellowships are non taxable for the tuition piece only, not room and board</a:t>
            </a:r>
          </a:p>
        </p:txBody>
      </p:sp>
      <p:sp>
        <p:nvSpPr>
          <p:cNvPr id="21402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BC80F7F-94BE-41C4-AEA9-755697EBA1A3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21402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B610B30-531B-4C2F-8E57-9674D12F041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344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This is just a summary chart.  Individual income types are discussed in more detail in appropriate modules.  Do not discuss these in detail here</a:t>
            </a:r>
          </a:p>
          <a:p>
            <a:pPr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In general, NJ income mirrors Federal taxable income.  However, there are instances where Federal may be taxable while tax-exempt in NJ or vice versa</a:t>
            </a:r>
          </a:p>
        </p:txBody>
      </p:sp>
      <p:sp>
        <p:nvSpPr>
          <p:cNvPr id="21606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FCF5FF2-2AD7-449E-8F42-6093AED88BAF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21607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31CF811-A13A-439B-8263-B12B34F012C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834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8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2181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8BB9AB5-118C-4DC9-ADE8-E60AA1BABBAB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2181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A4557D7-6840-4CC1-B90C-EF4CAF38CC5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536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Income Overview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457200" lvl="1" indent="0" algn="ctr">
              <a:buFont typeface="Wingdings" panose="05000000000000000000" pitchFamily="2" charset="2"/>
              <a:buNone/>
            </a:pPr>
            <a:r>
              <a:rPr lang="en-US" altLang="en-US" dirty="0"/>
              <a:t>Pub 4012, Tab D</a:t>
            </a:r>
          </a:p>
          <a:p>
            <a:pPr marL="457200" lvl="1" indent="0" algn="ctr">
              <a:buFont typeface="Wingdings" panose="05000000000000000000" pitchFamily="2" charset="2"/>
              <a:buNone/>
            </a:pPr>
            <a:r>
              <a:rPr lang="en-US" altLang="en-US" dirty="0"/>
              <a:t>Pub 17, Part Two</a:t>
            </a:r>
          </a:p>
          <a:p>
            <a:pPr marL="457200" lvl="1" indent="0" algn="ctr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07261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Income Overview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500" dirty="0"/>
              <a:t> Distinguish between earned &amp; unearned income</a:t>
            </a:r>
          </a:p>
          <a:p>
            <a:r>
              <a:rPr lang="en-US" altLang="en-US" sz="3500" dirty="0"/>
              <a:t> Distinguish between taxable &amp; nontaxable income</a:t>
            </a:r>
          </a:p>
          <a:p>
            <a:r>
              <a:rPr lang="en-US" altLang="en-US" sz="3500" dirty="0"/>
              <a:t> Know where to report different types of income</a:t>
            </a:r>
          </a:p>
          <a:p>
            <a:r>
              <a:rPr lang="en-US" altLang="en-US" sz="3500" dirty="0"/>
              <a:t> Complete necessary screens</a:t>
            </a:r>
          </a:p>
          <a:p>
            <a:pPr>
              <a:buNone/>
            </a:pPr>
            <a:endParaRPr lang="en-US" sz="3200" dirty="0"/>
          </a:p>
          <a:p>
            <a:endParaRPr lang="en-US" altLang="en-US" sz="3500" dirty="0"/>
          </a:p>
          <a:p>
            <a:pPr lvl="1"/>
            <a:endParaRPr lang="en-US" altLang="en-US" sz="2400" dirty="0"/>
          </a:p>
          <a:p>
            <a:pPr lvl="1"/>
            <a:endParaRPr lang="en-US" alt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511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Income Categories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0772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 Earned Income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Wages, salary, tips, etc.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Self-employment income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See 4012 Tab I for total list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Unearned Income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Investment income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Retirement income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Certain disability income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Miscellaneous income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84322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Federal Taxable Income</a:t>
            </a:r>
            <a:endParaRPr lang="en-US" altLang="en-US" sz="2400" dirty="0"/>
          </a:p>
        </p:txBody>
      </p:sp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 Wages, bonuses, tips, certain scholarships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 Employer-funded pre-retirement disability payments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 Interest, dividends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 Business, hobby income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 Capital gains (stocks, property)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 Pensions, annuities, IRAs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 Rents, royalties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 Alimony received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 Unemployment compensation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 Social Security benefits (part maybe)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 Gambling winnings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 State income &amp; property tax refunds (maybe)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118553" y="58579"/>
            <a:ext cx="165058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77013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Federal Non-Taxable Income</a:t>
            </a:r>
            <a:endParaRPr lang="en-US" altLang="en-US" sz="2400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 Child support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 Federal income tax refund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 Gifts, bequests, inheritances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 Interest on State/Local Government bonds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 Interest on Series EE bonds if used for education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 Veteran’s disability, interest on VA dividend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 Worker’s compensation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 Qualified scholarships, fellowships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 Supplemental Security Income (SSI)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dirty="0"/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118553" y="58579"/>
            <a:ext cx="165058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70729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000" dirty="0"/>
              <a:t>Federal vs. NJ:</a:t>
            </a:r>
            <a:br>
              <a:rPr lang="en-US" altLang="en-US" sz="4000" dirty="0"/>
            </a:br>
            <a:r>
              <a:rPr lang="en-US" altLang="en-US" sz="4000" dirty="0"/>
              <a:t>Taxable vs. Non-Taxable Income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609601" y="1493530"/>
          <a:ext cx="8077200" cy="4465298"/>
        </p:xfrm>
        <a:graphic>
          <a:graphicData uri="http://schemas.openxmlformats.org/drawingml/2006/table">
            <a:tbl>
              <a:tblPr/>
              <a:tblGrid>
                <a:gridCol w="4535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0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07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TAXABLE INCOME</a:t>
                      </a:r>
                    </a:p>
                  </a:txBody>
                  <a:tcPr marL="89682" marR="8968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FEDERAL</a:t>
                      </a:r>
                    </a:p>
                  </a:txBody>
                  <a:tcPr marL="89682" marR="8968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NJ</a:t>
                      </a:r>
                    </a:p>
                  </a:txBody>
                  <a:tcPr marL="89682" marR="8968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0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Interest &amp; Capital Gain on Federal obligations 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Maybe     See NJ GIT-5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5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Interest on NJ obligations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Capital Gain on NJ Obligation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Interest on State obligations from States other than NJ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62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Capital Gain on State obligations from States other than NJ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L="89682" marR="8968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3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Pension &amp; IRA Distributions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NJ taxable amount may be different than Federal amount</a:t>
                      </a:r>
                    </a:p>
                  </a:txBody>
                  <a:tcPr marL="89682" marR="8968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16809" y="6031545"/>
            <a:ext cx="631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Federal/NJ differences discussed in detail in later modules</a:t>
            </a:r>
          </a:p>
        </p:txBody>
      </p:sp>
    </p:spTree>
    <p:extLst>
      <p:ext uri="{BB962C8B-B14F-4D97-AF65-F5344CB8AC3E}">
        <p14:creationId xmlns:p14="http://schemas.microsoft.com/office/powerpoint/2010/main" val="78734113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000" dirty="0"/>
              <a:t>Federal vs. NJ:</a:t>
            </a:r>
            <a:br>
              <a:rPr lang="en-US" altLang="en-US" sz="4000" dirty="0"/>
            </a:br>
            <a:r>
              <a:rPr lang="en-US" altLang="en-US" sz="4000" dirty="0"/>
              <a:t>Taxable vs. Non-Taxable Income</a:t>
            </a:r>
            <a:endParaRPr lang="en-US" alt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09600" y="1506825"/>
          <a:ext cx="8229600" cy="5243404"/>
        </p:xfrm>
        <a:graphic>
          <a:graphicData uri="http://schemas.openxmlformats.org/drawingml/2006/table">
            <a:tbl>
              <a:tblPr/>
              <a:tblGrid>
                <a:gridCol w="495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5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Income Source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Federal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State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5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Military Pensions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6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Tier 2 RR Benefits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Maybe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2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Social Security Benefits/Tier I RR Benefits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Maybe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2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State Income Tax Refund &amp; Property Tax Rebates 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Maybe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2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Federal Tax Refund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03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NJ Lottery Winnings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 (offset by loss)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  &lt;/= $10K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Yes  &gt; $10K (offset by loss)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5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Qualifying Scholarships/Grants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Maybe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69156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535</Words>
  <Application>Microsoft Office PowerPoint</Application>
  <PresentationFormat>On-screen Show (4:3)</PresentationFormat>
  <Paragraphs>140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Verdana</vt:lpstr>
      <vt:lpstr>Wingdings</vt:lpstr>
      <vt:lpstr>NJ Template 06</vt:lpstr>
      <vt:lpstr>Income Overview</vt:lpstr>
      <vt:lpstr>Income Overview</vt:lpstr>
      <vt:lpstr>Income Categories</vt:lpstr>
      <vt:lpstr>Federal Taxable Income</vt:lpstr>
      <vt:lpstr>Federal Non-Taxable Income</vt:lpstr>
      <vt:lpstr>Federal vs. NJ: Taxable vs. Non-Taxable Income</vt:lpstr>
      <vt:lpstr>Federal vs. NJ: Taxable vs. Non-Taxable Income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4</cp:revision>
  <cp:lastPrinted>2012-10-15T20:27:10Z</cp:lastPrinted>
  <dcterms:created xsi:type="dcterms:W3CDTF">2014-10-17T16:41:52Z</dcterms:created>
  <dcterms:modified xsi:type="dcterms:W3CDTF">2017-11-15T02:15:43Z</dcterms:modified>
</cp:coreProperties>
</file>